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1953"/>
    <a:srgbClr val="58267E"/>
    <a:srgbClr val="001236"/>
    <a:srgbClr val="00823B"/>
    <a:srgbClr val="7131A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364" autoAdjust="0"/>
  </p:normalViewPr>
  <p:slideViewPr>
    <p:cSldViewPr>
      <p:cViewPr varScale="1">
        <p:scale>
          <a:sx n="65" d="100"/>
          <a:sy n="65" d="100"/>
        </p:scale>
        <p:origin x="-147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Адаптация к условиям ДОУ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5.0613671290581842E-2"/>
          <c:y val="0.16138316847737971"/>
          <c:w val="0.94909090817986663"/>
          <c:h val="0.7608773523082348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Pt>
            <c:idx val="0"/>
            <c:spPr>
              <a:solidFill>
                <a:srgbClr val="0070C0">
                  <a:alpha val="85000"/>
                </a:srgb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Pt>
            <c:idx val="1"/>
            <c:spPr>
              <a:solidFill>
                <a:srgbClr val="FF0000"/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2012-2013</c:v>
                </c:pt>
                <c:pt idx="1">
                  <c:v>2013-2014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2012-2013</c:v>
                </c:pt>
                <c:pt idx="1">
                  <c:v>2013-2014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2012-2013</c:v>
                </c:pt>
                <c:pt idx="1">
                  <c:v>2013-2014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Val val="1"/>
        </c:dLbls>
        <c:gapWidth val="65"/>
        <c:axId val="92417408"/>
        <c:axId val="98162176"/>
      </c:barChart>
      <c:catAx>
        <c:axId val="92417408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Год</a:t>
                </a:r>
              </a:p>
            </c:rich>
          </c:tx>
          <c:layout>
            <c:manualLayout>
              <c:xMode val="edge"/>
              <c:yMode val="edge"/>
              <c:x val="0.53401507755932565"/>
              <c:y val="0.88641265462520569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8162176"/>
        <c:crosses val="autoZero"/>
        <c:auto val="1"/>
        <c:lblAlgn val="ctr"/>
        <c:lblOffset val="100"/>
      </c:catAx>
      <c:valAx>
        <c:axId val="98162176"/>
        <c:scaling>
          <c:orientation val="minMax"/>
        </c:scaling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Месяц</a:t>
                </a:r>
              </a:p>
            </c:rich>
          </c:tx>
          <c:layout>
            <c:manualLayout>
              <c:xMode val="edge"/>
              <c:yMode val="edge"/>
              <c:x val="9.5454547162751608E-3"/>
              <c:y val="0.19941915603966839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2417408"/>
        <c:crosses val="autoZero"/>
        <c:crossBetween val="between"/>
        <c:majorUnit val="1"/>
        <c:minorUnit val="1"/>
      </c:valAx>
      <c:spPr>
        <a:noFill/>
        <a:ln w="25400"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633218-8B97-4391-8493-5748832C8CE0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C947301E-8E73-45E5-92DC-3A3A6E874493}">
      <dgm:prSet phldrT="[Текст]" custT="1"/>
      <dgm:spPr/>
      <dgm:t>
        <a:bodyPr/>
        <a:lstStyle/>
        <a:p>
          <a:r>
            <a:rPr lang="ru-RU" sz="2000" dirty="0" smtClean="0"/>
            <a:t>Физиологический </a:t>
          </a:r>
        </a:p>
        <a:p>
          <a:r>
            <a:rPr lang="ru-RU" sz="1400" dirty="0" smtClean="0"/>
            <a:t>( режим дня, питание)</a:t>
          </a:r>
          <a:endParaRPr lang="ru-RU" sz="1400" dirty="0"/>
        </a:p>
      </dgm:t>
    </dgm:pt>
    <dgm:pt modelId="{C0B63575-0B69-412E-A457-95C04DC99959}" type="parTrans" cxnId="{A859C408-BA00-4366-AF48-73C7C8CF7D1E}">
      <dgm:prSet/>
      <dgm:spPr/>
      <dgm:t>
        <a:bodyPr/>
        <a:lstStyle/>
        <a:p>
          <a:endParaRPr lang="ru-RU"/>
        </a:p>
      </dgm:t>
    </dgm:pt>
    <dgm:pt modelId="{A897AB68-CED8-4ACD-A218-5D77F0CD402C}" type="sibTrans" cxnId="{A859C408-BA00-4366-AF48-73C7C8CF7D1E}">
      <dgm:prSet/>
      <dgm:spPr/>
      <dgm:t>
        <a:bodyPr/>
        <a:lstStyle/>
        <a:p>
          <a:endParaRPr lang="ru-RU"/>
        </a:p>
      </dgm:t>
    </dgm:pt>
    <dgm:pt modelId="{12072977-FC32-4911-92EA-EC3544B79341}">
      <dgm:prSet phldrT="[Текст]" custT="1"/>
      <dgm:spPr/>
      <dgm:t>
        <a:bodyPr/>
        <a:lstStyle/>
        <a:p>
          <a:r>
            <a:rPr lang="ru-RU" sz="2600" dirty="0" smtClean="0"/>
            <a:t>Социальный </a:t>
          </a:r>
        </a:p>
        <a:p>
          <a:r>
            <a:rPr lang="ru-RU" sz="1800" dirty="0" smtClean="0"/>
            <a:t>(общение «ребенок-ребенок», «ребенок -взрослый»)</a:t>
          </a:r>
          <a:endParaRPr lang="ru-RU" sz="1800" dirty="0"/>
        </a:p>
      </dgm:t>
    </dgm:pt>
    <dgm:pt modelId="{934D53E7-C7ED-4902-A221-8A429378CC8E}" type="parTrans" cxnId="{B0B697B6-6B83-4CFB-9CBF-C3A61AD29163}">
      <dgm:prSet/>
      <dgm:spPr/>
      <dgm:t>
        <a:bodyPr/>
        <a:lstStyle/>
        <a:p>
          <a:endParaRPr lang="ru-RU"/>
        </a:p>
      </dgm:t>
    </dgm:pt>
    <dgm:pt modelId="{AB59EB6F-EEE6-4A7C-9A1C-8453589A5006}" type="sibTrans" cxnId="{B0B697B6-6B83-4CFB-9CBF-C3A61AD29163}">
      <dgm:prSet/>
      <dgm:spPr/>
      <dgm:t>
        <a:bodyPr/>
        <a:lstStyle/>
        <a:p>
          <a:endParaRPr lang="ru-RU"/>
        </a:p>
      </dgm:t>
    </dgm:pt>
    <dgm:pt modelId="{478C3A47-E31D-4092-AE84-CB02444F1F90}">
      <dgm:prSet phldrT="[Текст]" custT="1"/>
      <dgm:spPr/>
      <dgm:t>
        <a:bodyPr/>
        <a:lstStyle/>
        <a:p>
          <a:r>
            <a:rPr lang="ru-RU" sz="4800" dirty="0" smtClean="0"/>
            <a:t>Психологический </a:t>
          </a:r>
          <a:r>
            <a:rPr lang="ru-RU" sz="2000" dirty="0" smtClean="0"/>
            <a:t>(отсутствие родителей, новая атмосфера)</a:t>
          </a:r>
          <a:endParaRPr lang="ru-RU" sz="2000" dirty="0"/>
        </a:p>
      </dgm:t>
    </dgm:pt>
    <dgm:pt modelId="{E010929B-3F56-4D0B-9F28-BC899EDAF83F}" type="parTrans" cxnId="{5EE20041-2688-4F5A-8449-FB5162BF47AB}">
      <dgm:prSet/>
      <dgm:spPr/>
      <dgm:t>
        <a:bodyPr/>
        <a:lstStyle/>
        <a:p>
          <a:endParaRPr lang="ru-RU"/>
        </a:p>
      </dgm:t>
    </dgm:pt>
    <dgm:pt modelId="{3818AC93-A941-47D2-8845-C54461A70F81}" type="sibTrans" cxnId="{5EE20041-2688-4F5A-8449-FB5162BF47AB}">
      <dgm:prSet/>
      <dgm:spPr/>
      <dgm:t>
        <a:bodyPr/>
        <a:lstStyle/>
        <a:p>
          <a:endParaRPr lang="ru-RU"/>
        </a:p>
      </dgm:t>
    </dgm:pt>
    <dgm:pt modelId="{AB1FAD8E-55EB-4006-9FC2-E7237EC0EDF4}" type="pres">
      <dgm:prSet presAssocID="{06633218-8B97-4391-8493-5748832C8CE0}" presName="Name0" presStyleCnt="0">
        <dgm:presLayoutVars>
          <dgm:dir/>
          <dgm:animLvl val="lvl"/>
          <dgm:resizeHandles val="exact"/>
        </dgm:presLayoutVars>
      </dgm:prSet>
      <dgm:spPr/>
    </dgm:pt>
    <dgm:pt modelId="{0F83D513-AF49-4990-9B1D-9A0C7F42F758}" type="pres">
      <dgm:prSet presAssocID="{C947301E-8E73-45E5-92DC-3A3A6E874493}" presName="Name8" presStyleCnt="0"/>
      <dgm:spPr/>
    </dgm:pt>
    <dgm:pt modelId="{AA1869B6-6F73-4452-9E5A-FF2644819657}" type="pres">
      <dgm:prSet presAssocID="{C947301E-8E73-45E5-92DC-3A3A6E874493}" presName="level" presStyleLbl="node1" presStyleIdx="0" presStyleCnt="3">
        <dgm:presLayoutVars>
          <dgm:chMax val="1"/>
          <dgm:bulletEnabled val="1"/>
        </dgm:presLayoutVars>
      </dgm:prSet>
      <dgm:spPr>
        <a:prstGeom prst="trapezoid">
          <a:avLst/>
        </a:prstGeom>
      </dgm:spPr>
      <dgm:t>
        <a:bodyPr/>
        <a:lstStyle/>
        <a:p>
          <a:endParaRPr lang="ru-RU"/>
        </a:p>
      </dgm:t>
    </dgm:pt>
    <dgm:pt modelId="{BB7CA7A3-71AC-4996-9859-4DDE35BB31E4}" type="pres">
      <dgm:prSet presAssocID="{C947301E-8E73-45E5-92DC-3A3A6E87449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F6AEDE-6D3B-410F-B2EA-40EC84C2299B}" type="pres">
      <dgm:prSet presAssocID="{12072977-FC32-4911-92EA-EC3544B79341}" presName="Name8" presStyleCnt="0"/>
      <dgm:spPr/>
    </dgm:pt>
    <dgm:pt modelId="{7DD3651E-EB5D-4D5B-9962-F181F7A9D631}" type="pres">
      <dgm:prSet presAssocID="{12072977-FC32-4911-92EA-EC3544B79341}" presName="level" presStyleLbl="node1" presStyleIdx="1" presStyleCnt="3">
        <dgm:presLayoutVars>
          <dgm:chMax val="1"/>
          <dgm:bulletEnabled val="1"/>
        </dgm:presLayoutVars>
      </dgm:prSet>
      <dgm:spPr>
        <a:prstGeom prst="trapezoid">
          <a:avLst/>
        </a:prstGeom>
      </dgm:spPr>
      <dgm:t>
        <a:bodyPr/>
        <a:lstStyle/>
        <a:p>
          <a:endParaRPr lang="ru-RU"/>
        </a:p>
      </dgm:t>
    </dgm:pt>
    <dgm:pt modelId="{E28F186C-9CC6-41A1-B1FA-497439A1A6F5}" type="pres">
      <dgm:prSet presAssocID="{12072977-FC32-4911-92EA-EC3544B79341}" presName="levelTx" presStyleLbl="revTx" presStyleIdx="0" presStyleCnt="0">
        <dgm:presLayoutVars>
          <dgm:chMax val="1"/>
          <dgm:bulletEnabled val="1"/>
        </dgm:presLayoutVars>
      </dgm:prSet>
      <dgm:spPr>
        <a:prstGeom prst="trapezoid">
          <a:avLst/>
        </a:prstGeom>
      </dgm:spPr>
      <dgm:t>
        <a:bodyPr/>
        <a:lstStyle/>
        <a:p>
          <a:endParaRPr lang="ru-RU"/>
        </a:p>
      </dgm:t>
    </dgm:pt>
    <dgm:pt modelId="{2A7C66A2-18E9-455C-91E4-1D2795C49DD3}" type="pres">
      <dgm:prSet presAssocID="{478C3A47-E31D-4092-AE84-CB02444F1F90}" presName="Name8" presStyleCnt="0"/>
      <dgm:spPr/>
    </dgm:pt>
    <dgm:pt modelId="{C98C1AFA-F98B-4C54-99A2-6FF70D7C0537}" type="pres">
      <dgm:prSet presAssocID="{478C3A47-E31D-4092-AE84-CB02444F1F90}" presName="level" presStyleLbl="node1" presStyleIdx="2" presStyleCnt="3">
        <dgm:presLayoutVars>
          <dgm:chMax val="1"/>
          <dgm:bulletEnabled val="1"/>
        </dgm:presLayoutVars>
      </dgm:prSet>
      <dgm:spPr>
        <a:prstGeom prst="trapezoid">
          <a:avLst/>
        </a:prstGeom>
      </dgm:spPr>
      <dgm:t>
        <a:bodyPr/>
        <a:lstStyle/>
        <a:p>
          <a:endParaRPr lang="ru-RU"/>
        </a:p>
      </dgm:t>
    </dgm:pt>
    <dgm:pt modelId="{7EEF197A-B0E9-4E4F-8A6F-CA3DBAA6B0F7}" type="pres">
      <dgm:prSet presAssocID="{478C3A47-E31D-4092-AE84-CB02444F1F90}" presName="levelTx" presStyleLbl="revTx" presStyleIdx="0" presStyleCnt="0">
        <dgm:presLayoutVars>
          <dgm:chMax val="1"/>
          <dgm:bulletEnabled val="1"/>
        </dgm:presLayoutVars>
      </dgm:prSet>
      <dgm:spPr>
        <a:prstGeom prst="trapezoid">
          <a:avLst/>
        </a:prstGeom>
      </dgm:spPr>
      <dgm:t>
        <a:bodyPr/>
        <a:lstStyle/>
        <a:p>
          <a:endParaRPr lang="ru-RU"/>
        </a:p>
      </dgm:t>
    </dgm:pt>
  </dgm:ptLst>
  <dgm:cxnLst>
    <dgm:cxn modelId="{DC4DA96A-66A3-4287-B916-03AD4008FE9D}" type="presOf" srcId="{478C3A47-E31D-4092-AE84-CB02444F1F90}" destId="{7EEF197A-B0E9-4E4F-8A6F-CA3DBAA6B0F7}" srcOrd="1" destOrd="0" presId="urn:microsoft.com/office/officeart/2005/8/layout/pyramid1"/>
    <dgm:cxn modelId="{B0B697B6-6B83-4CFB-9CBF-C3A61AD29163}" srcId="{06633218-8B97-4391-8493-5748832C8CE0}" destId="{12072977-FC32-4911-92EA-EC3544B79341}" srcOrd="1" destOrd="0" parTransId="{934D53E7-C7ED-4902-A221-8A429378CC8E}" sibTransId="{AB59EB6F-EEE6-4A7C-9A1C-8453589A5006}"/>
    <dgm:cxn modelId="{F12EF892-F606-4C8D-ADFE-B58D1E2CB91E}" type="presOf" srcId="{C947301E-8E73-45E5-92DC-3A3A6E874493}" destId="{BB7CA7A3-71AC-4996-9859-4DDE35BB31E4}" srcOrd="1" destOrd="0" presId="urn:microsoft.com/office/officeart/2005/8/layout/pyramid1"/>
    <dgm:cxn modelId="{54C44324-BA51-4D03-8F5E-4AD711228F94}" type="presOf" srcId="{06633218-8B97-4391-8493-5748832C8CE0}" destId="{AB1FAD8E-55EB-4006-9FC2-E7237EC0EDF4}" srcOrd="0" destOrd="0" presId="urn:microsoft.com/office/officeart/2005/8/layout/pyramid1"/>
    <dgm:cxn modelId="{5EE20041-2688-4F5A-8449-FB5162BF47AB}" srcId="{06633218-8B97-4391-8493-5748832C8CE0}" destId="{478C3A47-E31D-4092-AE84-CB02444F1F90}" srcOrd="2" destOrd="0" parTransId="{E010929B-3F56-4D0B-9F28-BC899EDAF83F}" sibTransId="{3818AC93-A941-47D2-8845-C54461A70F81}"/>
    <dgm:cxn modelId="{9647106C-2F99-41C8-A7B3-C4811D044C91}" type="presOf" srcId="{12072977-FC32-4911-92EA-EC3544B79341}" destId="{E28F186C-9CC6-41A1-B1FA-497439A1A6F5}" srcOrd="1" destOrd="0" presId="urn:microsoft.com/office/officeart/2005/8/layout/pyramid1"/>
    <dgm:cxn modelId="{131DBBB0-AB6E-4298-AB80-AAEF380F3A26}" type="presOf" srcId="{C947301E-8E73-45E5-92DC-3A3A6E874493}" destId="{AA1869B6-6F73-4452-9E5A-FF2644819657}" srcOrd="0" destOrd="0" presId="urn:microsoft.com/office/officeart/2005/8/layout/pyramid1"/>
    <dgm:cxn modelId="{364C7FBA-FF5B-4449-ABA0-436CA5DB9298}" type="presOf" srcId="{478C3A47-E31D-4092-AE84-CB02444F1F90}" destId="{C98C1AFA-F98B-4C54-99A2-6FF70D7C0537}" srcOrd="0" destOrd="0" presId="urn:microsoft.com/office/officeart/2005/8/layout/pyramid1"/>
    <dgm:cxn modelId="{F0F38FF0-20B5-4BD9-9BF2-BCD24C975901}" type="presOf" srcId="{12072977-FC32-4911-92EA-EC3544B79341}" destId="{7DD3651E-EB5D-4D5B-9962-F181F7A9D631}" srcOrd="0" destOrd="0" presId="urn:microsoft.com/office/officeart/2005/8/layout/pyramid1"/>
    <dgm:cxn modelId="{A859C408-BA00-4366-AF48-73C7C8CF7D1E}" srcId="{06633218-8B97-4391-8493-5748832C8CE0}" destId="{C947301E-8E73-45E5-92DC-3A3A6E874493}" srcOrd="0" destOrd="0" parTransId="{C0B63575-0B69-412E-A457-95C04DC99959}" sibTransId="{A897AB68-CED8-4ACD-A218-5D77F0CD402C}"/>
    <dgm:cxn modelId="{3CD6A4AB-FA3F-485B-AFC4-C14DC4C0C13F}" type="presParOf" srcId="{AB1FAD8E-55EB-4006-9FC2-E7237EC0EDF4}" destId="{0F83D513-AF49-4990-9B1D-9A0C7F42F758}" srcOrd="0" destOrd="0" presId="urn:microsoft.com/office/officeart/2005/8/layout/pyramid1"/>
    <dgm:cxn modelId="{AD774830-5014-4FE3-AC7F-4D0E1F687647}" type="presParOf" srcId="{0F83D513-AF49-4990-9B1D-9A0C7F42F758}" destId="{AA1869B6-6F73-4452-9E5A-FF2644819657}" srcOrd="0" destOrd="0" presId="urn:microsoft.com/office/officeart/2005/8/layout/pyramid1"/>
    <dgm:cxn modelId="{688BB938-5038-4C19-86E0-034FE5DE7C5E}" type="presParOf" srcId="{0F83D513-AF49-4990-9B1D-9A0C7F42F758}" destId="{BB7CA7A3-71AC-4996-9859-4DDE35BB31E4}" srcOrd="1" destOrd="0" presId="urn:microsoft.com/office/officeart/2005/8/layout/pyramid1"/>
    <dgm:cxn modelId="{0730A533-363C-4492-BE2F-FA774F64C296}" type="presParOf" srcId="{AB1FAD8E-55EB-4006-9FC2-E7237EC0EDF4}" destId="{7AF6AEDE-6D3B-410F-B2EA-40EC84C2299B}" srcOrd="1" destOrd="0" presId="urn:microsoft.com/office/officeart/2005/8/layout/pyramid1"/>
    <dgm:cxn modelId="{21C727D4-3770-47D1-AA65-2AA088DB51EC}" type="presParOf" srcId="{7AF6AEDE-6D3B-410F-B2EA-40EC84C2299B}" destId="{7DD3651E-EB5D-4D5B-9962-F181F7A9D631}" srcOrd="0" destOrd="0" presId="urn:microsoft.com/office/officeart/2005/8/layout/pyramid1"/>
    <dgm:cxn modelId="{1C2BCA70-7F73-4294-B34D-DE274D7216F9}" type="presParOf" srcId="{7AF6AEDE-6D3B-410F-B2EA-40EC84C2299B}" destId="{E28F186C-9CC6-41A1-B1FA-497439A1A6F5}" srcOrd="1" destOrd="0" presId="urn:microsoft.com/office/officeart/2005/8/layout/pyramid1"/>
    <dgm:cxn modelId="{EB25311C-19CB-4A64-8163-BC0831354F44}" type="presParOf" srcId="{AB1FAD8E-55EB-4006-9FC2-E7237EC0EDF4}" destId="{2A7C66A2-18E9-455C-91E4-1D2795C49DD3}" srcOrd="2" destOrd="0" presId="urn:microsoft.com/office/officeart/2005/8/layout/pyramid1"/>
    <dgm:cxn modelId="{67D5DE9D-3E95-4A46-B75B-304BB292DEFA}" type="presParOf" srcId="{2A7C66A2-18E9-455C-91E4-1D2795C49DD3}" destId="{C98C1AFA-F98B-4C54-99A2-6FF70D7C0537}" srcOrd="0" destOrd="0" presId="urn:microsoft.com/office/officeart/2005/8/layout/pyramid1"/>
    <dgm:cxn modelId="{4EF29CE8-05D1-440C-9B93-C2A936BC2EF5}" type="presParOf" srcId="{2A7C66A2-18E9-455C-91E4-1D2795C49DD3}" destId="{7EEF197A-B0E9-4E4F-8A6F-CA3DBAA6B0F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1869B6-6F73-4452-9E5A-FF2644819657}">
      <dsp:nvSpPr>
        <dsp:cNvPr id="0" name=""/>
        <dsp:cNvSpPr/>
      </dsp:nvSpPr>
      <dsp:spPr>
        <a:xfrm>
          <a:off x="2743200" y="0"/>
          <a:ext cx="2743199" cy="1569508"/>
        </a:xfrm>
        <a:prstGeom prst="trapezoid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Физиологический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( режим дня, питание)</a:t>
          </a:r>
          <a:endParaRPr lang="ru-RU" sz="1400" kern="1200" dirty="0"/>
        </a:p>
      </dsp:txBody>
      <dsp:txXfrm>
        <a:off x="2743200" y="0"/>
        <a:ext cx="2743199" cy="1569508"/>
      </dsp:txXfrm>
    </dsp:sp>
    <dsp:sp modelId="{7DD3651E-EB5D-4D5B-9962-F181F7A9D631}">
      <dsp:nvSpPr>
        <dsp:cNvPr id="0" name=""/>
        <dsp:cNvSpPr/>
      </dsp:nvSpPr>
      <dsp:spPr>
        <a:xfrm>
          <a:off x="1371600" y="1569508"/>
          <a:ext cx="5486399" cy="1569508"/>
        </a:xfrm>
        <a:prstGeom prst="trapezoid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Социальный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(общение «ребенок-ребенок», «ребенок -взрослый»)</a:t>
          </a:r>
          <a:endParaRPr lang="ru-RU" sz="1800" kern="1200" dirty="0"/>
        </a:p>
      </dsp:txBody>
      <dsp:txXfrm>
        <a:off x="2331720" y="1569508"/>
        <a:ext cx="3566160" cy="1569508"/>
      </dsp:txXfrm>
    </dsp:sp>
    <dsp:sp modelId="{C98C1AFA-F98B-4C54-99A2-6FF70D7C0537}">
      <dsp:nvSpPr>
        <dsp:cNvPr id="0" name=""/>
        <dsp:cNvSpPr/>
      </dsp:nvSpPr>
      <dsp:spPr>
        <a:xfrm>
          <a:off x="0" y="3139016"/>
          <a:ext cx="8229600" cy="1569508"/>
        </a:xfrm>
        <a:prstGeom prst="trapezoid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/>
            <a:t>Психологический </a:t>
          </a:r>
          <a:r>
            <a:rPr lang="ru-RU" sz="2000" kern="1200" dirty="0" smtClean="0"/>
            <a:t>(отсутствие родителей, новая атмосфера)</a:t>
          </a:r>
          <a:endParaRPr lang="ru-RU" sz="2000" kern="1200" dirty="0"/>
        </a:p>
      </dsp:txBody>
      <dsp:txXfrm>
        <a:off x="1440179" y="3139016"/>
        <a:ext cx="5349240" cy="15695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47248" cy="113972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  МБДОУ «Детский сад № 21 с. Михайловское»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7544" y="1484784"/>
            <a:ext cx="4690864" cy="4602163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Тема: « Адаптация детей раннего возраста к условиям  ДОУ»</a:t>
            </a:r>
          </a:p>
          <a:p>
            <a:pPr algn="ctr"/>
            <a:endParaRPr lang="ru-RU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  первой младшей группы «</a:t>
            </a:r>
            <a:r>
              <a:rPr lang="ru-RU" sz="2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Смешарики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 </a:t>
            </a:r>
            <a:r>
              <a:rPr lang="ru-RU" sz="2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Гордейчук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Татьяна Владимировна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endParaRPr lang="ru-RU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DSC0366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508104" y="1700808"/>
            <a:ext cx="2738942" cy="3456384"/>
          </a:xfrm>
        </p:spPr>
      </p:pic>
      <p:pic>
        <p:nvPicPr>
          <p:cNvPr id="8" name="Рисунок 7" descr="ф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797152"/>
            <a:ext cx="4464496" cy="1772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Двигательная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2"/>
                </a:solidFill>
              </a:rPr>
              <a:t>деятельность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SAM_35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877184">
            <a:off x="467544" y="4437112"/>
            <a:ext cx="2538951" cy="1904213"/>
          </a:xfrm>
        </p:spPr>
      </p:pic>
      <p:pic>
        <p:nvPicPr>
          <p:cNvPr id="5" name="Рисунок 4" descr="SAM_35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4725144"/>
            <a:ext cx="2664296" cy="1998222"/>
          </a:xfrm>
          <a:prstGeom prst="rect">
            <a:avLst/>
          </a:prstGeom>
        </p:spPr>
      </p:pic>
      <p:pic>
        <p:nvPicPr>
          <p:cNvPr id="6" name="Рисунок 5" descr="SAM_35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1285860"/>
            <a:ext cx="3384376" cy="2538282"/>
          </a:xfrm>
          <a:prstGeom prst="rect">
            <a:avLst/>
          </a:prstGeom>
        </p:spPr>
      </p:pic>
      <p:pic>
        <p:nvPicPr>
          <p:cNvPr id="7" name="Рисунок 6" descr="SAM_36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079274">
            <a:off x="6372200" y="4509120"/>
            <a:ext cx="2459765" cy="1844824"/>
          </a:xfrm>
          <a:prstGeom prst="rect">
            <a:avLst/>
          </a:prstGeom>
        </p:spPr>
      </p:pic>
      <p:pic>
        <p:nvPicPr>
          <p:cNvPr id="9" name="Рисунок 8" descr="SAM_362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15541" y="1340768"/>
            <a:ext cx="3264363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Сенсорные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2"/>
                </a:solidFill>
              </a:rPr>
              <a:t>игры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SAM_35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205269">
            <a:off x="6051562" y="4231011"/>
            <a:ext cx="2808312" cy="2106234"/>
          </a:xfrm>
        </p:spPr>
      </p:pic>
      <p:pic>
        <p:nvPicPr>
          <p:cNvPr id="5" name="Рисунок 4" descr="SAM_35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209">
            <a:off x="6001657" y="1424315"/>
            <a:ext cx="2772816" cy="2079612"/>
          </a:xfrm>
          <a:prstGeom prst="rect">
            <a:avLst/>
          </a:prstGeom>
        </p:spPr>
      </p:pic>
      <p:pic>
        <p:nvPicPr>
          <p:cNvPr id="6" name="Рисунок 5" descr="SAM_35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1556792"/>
            <a:ext cx="2483768" cy="1862826"/>
          </a:xfrm>
          <a:prstGeom prst="rect">
            <a:avLst/>
          </a:prstGeom>
        </p:spPr>
      </p:pic>
      <p:pic>
        <p:nvPicPr>
          <p:cNvPr id="7" name="Рисунок 6" descr="SAM_358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110804">
            <a:off x="379175" y="1518793"/>
            <a:ext cx="2652327" cy="1989245"/>
          </a:xfrm>
          <a:prstGeom prst="rect">
            <a:avLst/>
          </a:prstGeom>
        </p:spPr>
      </p:pic>
      <p:pic>
        <p:nvPicPr>
          <p:cNvPr id="8" name="Рисунок 7" descr="SAM_358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456703">
            <a:off x="179512" y="4221088"/>
            <a:ext cx="2771800" cy="2273742"/>
          </a:xfrm>
          <a:prstGeom prst="rect">
            <a:avLst/>
          </a:prstGeom>
        </p:spPr>
      </p:pic>
      <p:pic>
        <p:nvPicPr>
          <p:cNvPr id="9" name="Рисунок 8" descr="SAM_352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31840" y="4509120"/>
            <a:ext cx="2736304" cy="2052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SAM_36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1840" y="2132856"/>
            <a:ext cx="2975537" cy="2231653"/>
          </a:xfrm>
        </p:spPr>
      </p:pic>
      <p:pic>
        <p:nvPicPr>
          <p:cNvPr id="5" name="Рисунок 4" descr="SAM_36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86598">
            <a:off x="278115" y="537530"/>
            <a:ext cx="2680367" cy="2010276"/>
          </a:xfrm>
          <a:prstGeom prst="rect">
            <a:avLst/>
          </a:prstGeom>
        </p:spPr>
      </p:pic>
      <p:pic>
        <p:nvPicPr>
          <p:cNvPr id="6" name="Рисунок 5" descr="SAM_36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00720">
            <a:off x="130263" y="3912878"/>
            <a:ext cx="2660890" cy="1995667"/>
          </a:xfrm>
          <a:prstGeom prst="rect">
            <a:avLst/>
          </a:prstGeom>
        </p:spPr>
      </p:pic>
      <p:pic>
        <p:nvPicPr>
          <p:cNvPr id="7" name="Рисунок 6" descr="SAM_36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667555">
            <a:off x="6291001" y="4019644"/>
            <a:ext cx="2516483" cy="1887362"/>
          </a:xfrm>
          <a:prstGeom prst="rect">
            <a:avLst/>
          </a:prstGeom>
        </p:spPr>
      </p:pic>
      <p:pic>
        <p:nvPicPr>
          <p:cNvPr id="8" name="Рисунок 7" descr="SAM_36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964859">
            <a:off x="6093834" y="448103"/>
            <a:ext cx="2676941" cy="2007706"/>
          </a:xfrm>
          <a:prstGeom prst="rect">
            <a:avLst/>
          </a:prstGeom>
        </p:spPr>
      </p:pic>
      <p:pic>
        <p:nvPicPr>
          <p:cNvPr id="12" name="Рисунок 11" descr="т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31840" y="4653136"/>
            <a:ext cx="2808312" cy="19436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Итоговый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этап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66184402"/>
              </p:ext>
            </p:extLst>
          </p:nvPr>
        </p:nvGraphicFramePr>
        <p:xfrm>
          <a:off x="395536" y="16288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3A1953"/>
                </a:solidFill>
              </a:rPr>
              <a:t>Опыт работы показал, что дети, чьи мама и папа участвовали в совместной с педагогами работе по адаптации малышей, легче привыкают к детскому саду. Они уже знакомы со всеми, кто будет их окружать, и поэтому  быстрее  включаются в  режим и атмосферу детского сада. И  слезы по утрам быстро сменяются улыбками на  лицах  малышей.</a:t>
            </a:r>
            <a:endParaRPr lang="ru-RU" sz="2400" dirty="0">
              <a:solidFill>
                <a:srgbClr val="3A1953"/>
              </a:solidFill>
            </a:endParaRPr>
          </a:p>
        </p:txBody>
      </p:sp>
      <p:pic>
        <p:nvPicPr>
          <p:cNvPr id="4" name="Рисунок 3" descr="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88640"/>
            <a:ext cx="2379453" cy="1440160"/>
          </a:xfrm>
          <a:prstGeom prst="rect">
            <a:avLst/>
          </a:prstGeom>
        </p:spPr>
      </p:pic>
      <p:pic>
        <p:nvPicPr>
          <p:cNvPr id="5" name="Рисунок 4" descr="ш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161809"/>
            <a:ext cx="2016224" cy="1510222"/>
          </a:xfrm>
          <a:prstGeom prst="rect">
            <a:avLst/>
          </a:prstGeom>
        </p:spPr>
      </p:pic>
      <p:pic>
        <p:nvPicPr>
          <p:cNvPr id="6" name="Рисунок 5" descr="г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4581128"/>
            <a:ext cx="3672408" cy="2003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220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/>
            </a:r>
            <a:br>
              <a:rPr lang="ru-RU" sz="220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ru-RU" sz="270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Адаптация</a:t>
            </a:r>
            <a:r>
              <a:rPr lang="ru-RU" sz="2700" b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– от лат. «приспособляю» - это процесс приспособления организма к новым условиям.</a:t>
            </a:r>
            <a:r>
              <a:rPr lang="ru-RU" sz="2700" b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lang="ru-RU" sz="2700" b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1236"/>
                </a:solidFill>
              </a:rPr>
              <a:t>- Адаптация к ДОУ – процесс привыкания малыша к новым жизненным условиям, связанным с поступлением в ДОУ (режим дня, отсутствие родителей, постоянный контакт со сверстниками и новыми взрослыми, новое помещение…)</a:t>
            </a:r>
          </a:p>
          <a:p>
            <a:r>
              <a:rPr lang="ru-RU" sz="2000" dirty="0" smtClean="0">
                <a:solidFill>
                  <a:srgbClr val="001236"/>
                </a:solidFill>
              </a:rPr>
              <a:t>- Проблема адаптации ребенка к новым условиям при поступлении в детский сад существует не одно десятилетие. Над ее решением работают и теоретики и практики: создаются щадящие режимы, комплексы профилактических мероприятий. Психологи и педагоги на страницах журналов представляют различные подходы к этой проблеме.</a:t>
            </a:r>
          </a:p>
          <a:p>
            <a:r>
              <a:rPr lang="ru-RU" sz="2000" b="1" i="1" dirty="0" smtClean="0">
                <a:solidFill>
                  <a:srgbClr val="001236"/>
                </a:solidFill>
              </a:rPr>
              <a:t>«Обеспечить оптимальное течение адаптационного периода можно только при условии плавного перехода ребенка из семьи в ДОУ и при тесном взаимодействии специалистов, педагогов и родителей»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1"/>
                </a:solidFill>
              </a:rPr>
              <a:t>Уровни</a:t>
            </a:r>
            <a:r>
              <a:rPr lang="ru-RU" sz="4400" dirty="0" smtClean="0">
                <a:solidFill>
                  <a:srgbClr val="001236"/>
                </a:solidFill>
              </a:rPr>
              <a:t> </a:t>
            </a:r>
            <a:r>
              <a:rPr lang="ru-RU" sz="4400" dirty="0" smtClean="0">
                <a:solidFill>
                  <a:schemeClr val="accent1"/>
                </a:solidFill>
              </a:rPr>
              <a:t>адаптации</a:t>
            </a:r>
            <a:endParaRPr lang="ru-RU" sz="4400" dirty="0">
              <a:solidFill>
                <a:schemeClr val="accent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2700" i="1" dirty="0" smtClean="0">
                <a:solidFill>
                  <a:schemeClr val="accent1"/>
                </a:solidFill>
                <a:latin typeface="Georgia" pitchFamily="18" charset="0"/>
                <a:cs typeface="Times New Roman" pitchFamily="18" charset="0"/>
              </a:rPr>
              <a:t/>
            </a:r>
            <a:br>
              <a:rPr lang="ru-RU" sz="2700" i="1" dirty="0" smtClean="0">
                <a:solidFill>
                  <a:schemeClr val="accent1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3100" i="1" dirty="0" smtClean="0">
                <a:solidFill>
                  <a:schemeClr val="accent2"/>
                </a:solidFill>
                <a:latin typeface="Georgia" pitchFamily="18" charset="0"/>
                <a:cs typeface="Times New Roman" pitchFamily="18" charset="0"/>
              </a:rPr>
              <a:t>Различают три степени адаптации</a:t>
            </a:r>
            <a:br>
              <a:rPr lang="ru-RU" sz="3100" i="1" dirty="0" smtClean="0">
                <a:solidFill>
                  <a:schemeClr val="accent2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3100" i="1" dirty="0" smtClean="0">
                <a:solidFill>
                  <a:schemeClr val="accent2"/>
                </a:solidFill>
                <a:latin typeface="Georgia" pitchFamily="18" charset="0"/>
                <a:cs typeface="Times New Roman" pitchFamily="18" charset="0"/>
              </a:rPr>
              <a:t>ребенка к дошкольному учреждению</a:t>
            </a:r>
            <a:br>
              <a:rPr lang="ru-RU" sz="3100" i="1" dirty="0" smtClean="0">
                <a:solidFill>
                  <a:schemeClr val="accent2"/>
                </a:solidFill>
                <a:latin typeface="Georgia" pitchFamily="18" charset="0"/>
                <a:cs typeface="Times New Roman" pitchFamily="18" charset="0"/>
              </a:rPr>
            </a:br>
            <a:endParaRPr lang="ru-RU" sz="3100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-</a:t>
            </a:r>
            <a:r>
              <a:rPr lang="en-US" sz="2400" b="1" i="1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Georgia" pitchFamily="18" charset="0"/>
                <a:cs typeface="Times New Roman" pitchFamily="18" charset="0"/>
              </a:rPr>
              <a:t>1-16 </a:t>
            </a:r>
            <a:r>
              <a:rPr lang="ru-RU" sz="2400" b="1" i="1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Georgia" pitchFamily="18" charset="0"/>
                <a:cs typeface="Times New Roman" pitchFamily="18" charset="0"/>
              </a:rPr>
              <a:t>дней – легкая адаптация</a:t>
            </a: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ru-RU" sz="2000" dirty="0" smtClean="0">
                <a:solidFill>
                  <a:srgbClr val="3A1953"/>
                </a:solidFill>
              </a:rPr>
              <a:t>Легкой считается адаптация, если ребенок без труда прощается с родителями, общителен с детьми и взрослыми, заболевает не более, чем на 7 дней.</a:t>
            </a:r>
            <a:r>
              <a:rPr lang="ru-RU" sz="2000" b="1" dirty="0" smtClean="0">
                <a:solidFill>
                  <a:srgbClr val="3A1953"/>
                </a:solidFill>
              </a:rPr>
              <a:t>  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endParaRPr lang="ru-RU" sz="2400" b="1" i="1" dirty="0" smtClean="0">
              <a:solidFill>
                <a:schemeClr val="bg1">
                  <a:lumMod val="90000"/>
                  <a:lumOff val="10000"/>
                </a:schemeClr>
              </a:solidFill>
              <a:latin typeface="Georgia" pitchFamily="18" charset="0"/>
              <a:cs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ru-RU" sz="2400" b="1" i="1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Georgia" pitchFamily="18" charset="0"/>
                <a:cs typeface="Times New Roman" pitchFamily="18" charset="0"/>
              </a:rPr>
              <a:t>16-32 дней – адаптация средней тяжести</a:t>
            </a: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ru-RU" sz="2000" dirty="0" smtClean="0">
                <a:solidFill>
                  <a:srgbClr val="001236"/>
                </a:solidFill>
              </a:rPr>
              <a:t>Адаптация средней степени – когда малыш переменчив в настроении, аппетит и сон – неустойчивы, если заболевает, то на 7-14 дней.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endParaRPr lang="ru-RU" sz="2400" b="1" i="1" dirty="0" smtClean="0">
              <a:solidFill>
                <a:schemeClr val="bg1">
                  <a:lumMod val="90000"/>
                  <a:lumOff val="10000"/>
                </a:schemeClr>
              </a:solidFill>
              <a:latin typeface="Georgia" pitchFamily="18" charset="0"/>
              <a:cs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b="1" i="1" dirty="0" smtClean="0">
                <a:solidFill>
                  <a:schemeClr val="bg1">
                    <a:lumMod val="90000"/>
                    <a:lumOff val="10000"/>
                  </a:schemeClr>
                </a:solidFill>
                <a:latin typeface="Georgia" pitchFamily="18" charset="0"/>
                <a:cs typeface="Times New Roman" pitchFamily="18" charset="0"/>
              </a:rPr>
              <a:t>-32- 64 дней тяжелая адаптация </a:t>
            </a:r>
            <a:endParaRPr lang="ru-RU" sz="2400" dirty="0" smtClean="0">
              <a:solidFill>
                <a:schemeClr val="bg1">
                  <a:lumMod val="90000"/>
                  <a:lumOff val="10000"/>
                </a:schemeClr>
              </a:solidFill>
              <a:latin typeface="Georgia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3A1953"/>
                </a:solidFill>
              </a:rPr>
              <a:t>- Адаптация считается тяжелой, если ребенок отказывается играть, плохо ест и спит, капризничает, часто болеет. 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Этапы развития адаптации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3A1953"/>
                </a:solidFill>
              </a:rPr>
              <a:t>    1. Подготовительный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3A1953"/>
                </a:solidFill>
              </a:rPr>
              <a:t>    2. Формирующий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3A1953"/>
                </a:solidFill>
              </a:rPr>
              <a:t>    3. Итоговый</a:t>
            </a:r>
            <a:endParaRPr lang="ru-RU" sz="3200" b="1" dirty="0">
              <a:solidFill>
                <a:srgbClr val="3A1953"/>
              </a:solidFill>
            </a:endParaRPr>
          </a:p>
        </p:txBody>
      </p:sp>
      <p:pic>
        <p:nvPicPr>
          <p:cNvPr id="4" name="Рисунок 3" descr="SAM_35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2780928"/>
            <a:ext cx="5244075" cy="3933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Подготовительный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2"/>
                </a:solidFill>
              </a:rPr>
              <a:t>этап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3A1953"/>
                </a:solidFill>
              </a:rPr>
              <a:t>1.Знакомство с детьми в домашних условиях. (по возможности)</a:t>
            </a:r>
          </a:p>
          <a:p>
            <a:pPr>
              <a:buNone/>
            </a:pPr>
            <a:r>
              <a:rPr lang="ru-RU" sz="2000" dirty="0" smtClean="0">
                <a:solidFill>
                  <a:srgbClr val="3A1953"/>
                </a:solidFill>
              </a:rPr>
              <a:t>2. Предварительное знакомство родителей и детей с детским садом, группой.</a:t>
            </a:r>
          </a:p>
          <a:p>
            <a:pPr>
              <a:buNone/>
            </a:pPr>
            <a:r>
              <a:rPr lang="ru-RU" sz="2000" dirty="0" smtClean="0">
                <a:solidFill>
                  <a:srgbClr val="3A1953"/>
                </a:solidFill>
              </a:rPr>
              <a:t>3. Памятки для родителей «Подготовка ребенка с посещению детского сада».</a:t>
            </a:r>
          </a:p>
          <a:p>
            <a:pPr>
              <a:buNone/>
            </a:pPr>
            <a:r>
              <a:rPr lang="ru-RU" sz="2000" dirty="0" smtClean="0">
                <a:solidFill>
                  <a:srgbClr val="3A1953"/>
                </a:solidFill>
              </a:rPr>
              <a:t>4. Анкеты для  родителей «Давайте познакомимся».</a:t>
            </a:r>
          </a:p>
        </p:txBody>
      </p:sp>
      <p:pic>
        <p:nvPicPr>
          <p:cNvPr id="4" name="Рисунок 3" descr="SAM_35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25124" y="4324165"/>
            <a:ext cx="2775680" cy="2331013"/>
          </a:xfrm>
          <a:prstGeom prst="rect">
            <a:avLst/>
          </a:prstGeom>
        </p:spPr>
      </p:pic>
      <p:pic>
        <p:nvPicPr>
          <p:cNvPr id="5" name="Рисунок 4" descr="SAM_36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3573016"/>
            <a:ext cx="2880320" cy="2160240"/>
          </a:xfrm>
          <a:prstGeom prst="rect">
            <a:avLst/>
          </a:prstGeom>
        </p:spPr>
      </p:pic>
      <p:pic>
        <p:nvPicPr>
          <p:cNvPr id="6" name="Рисунок 5" descr="SAM_359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5" y="3605710"/>
            <a:ext cx="3024336" cy="2268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SAM_35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409419">
            <a:off x="260371" y="4150373"/>
            <a:ext cx="3016998" cy="2262749"/>
          </a:xfrm>
          <a:prstGeom prst="rect">
            <a:avLst/>
          </a:prstGeom>
        </p:spPr>
      </p:pic>
      <p:pic>
        <p:nvPicPr>
          <p:cNvPr id="7" name="Рисунок 6" descr="SAM_35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207506">
            <a:off x="6086832" y="4204399"/>
            <a:ext cx="2951267" cy="2213450"/>
          </a:xfrm>
          <a:prstGeom prst="rect">
            <a:avLst/>
          </a:prstGeom>
        </p:spPr>
      </p:pic>
      <p:pic>
        <p:nvPicPr>
          <p:cNvPr id="8" name="Рисунок 7" descr="SAM_35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7" y="1261660"/>
            <a:ext cx="3096344" cy="2311355"/>
          </a:xfrm>
          <a:prstGeom prst="rect">
            <a:avLst/>
          </a:prstGeom>
        </p:spPr>
      </p:pic>
      <p:pic>
        <p:nvPicPr>
          <p:cNvPr id="11" name="Содержимое 10" descr="SAM_3517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3563888" y="3901094"/>
            <a:ext cx="2160239" cy="2956906"/>
          </a:xfrm>
        </p:spPr>
      </p:pic>
      <p:pic>
        <p:nvPicPr>
          <p:cNvPr id="9" name="Рисунок 8" descr="SAM_360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1196752"/>
            <a:ext cx="3227851" cy="2420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Формирующий этап.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6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3A1953"/>
                </a:solidFill>
              </a:rPr>
              <a:t>1. Гибкий режим дня.</a:t>
            </a:r>
          </a:p>
          <a:p>
            <a:pPr>
              <a:buNone/>
            </a:pPr>
            <a:r>
              <a:rPr lang="ru-RU" sz="2000" dirty="0" smtClean="0">
                <a:solidFill>
                  <a:srgbClr val="3A1953"/>
                </a:solidFill>
              </a:rPr>
              <a:t>2. Цикл  адаптационных игр.</a:t>
            </a:r>
          </a:p>
          <a:p>
            <a:pPr>
              <a:buNone/>
            </a:pPr>
            <a:r>
              <a:rPr lang="ru-RU" sz="2000" dirty="0" smtClean="0">
                <a:solidFill>
                  <a:srgbClr val="3A1953"/>
                </a:solidFill>
              </a:rPr>
              <a:t>3.Цикл коммуникативных занятий по развитию речи для облегчения взаимодействия с педагогом и детьми.</a:t>
            </a:r>
          </a:p>
          <a:p>
            <a:pPr>
              <a:buNone/>
            </a:pPr>
            <a:r>
              <a:rPr lang="ru-RU" sz="2000" dirty="0" smtClean="0">
                <a:solidFill>
                  <a:srgbClr val="3A1953"/>
                </a:solidFill>
              </a:rPr>
              <a:t>4. Двигательные игры.</a:t>
            </a:r>
          </a:p>
          <a:p>
            <a:r>
              <a:rPr lang="ru-RU" sz="2000" dirty="0" smtClean="0">
                <a:solidFill>
                  <a:srgbClr val="3A1953"/>
                </a:solidFill>
              </a:rPr>
              <a:t>.</a:t>
            </a:r>
            <a:endParaRPr lang="ru-RU" sz="2000" dirty="0">
              <a:solidFill>
                <a:srgbClr val="3A1953"/>
              </a:solidFill>
            </a:endParaRPr>
          </a:p>
        </p:txBody>
      </p:sp>
      <p:pic>
        <p:nvPicPr>
          <p:cNvPr id="4" name="Рисунок 3" descr="SAM_35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4437112"/>
            <a:ext cx="3059832" cy="2294874"/>
          </a:xfrm>
          <a:prstGeom prst="rect">
            <a:avLst/>
          </a:prstGeom>
        </p:spPr>
      </p:pic>
      <p:pic>
        <p:nvPicPr>
          <p:cNvPr id="6" name="Рисунок 5" descr="SAM_35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68960"/>
            <a:ext cx="2987824" cy="2240868"/>
          </a:xfrm>
          <a:prstGeom prst="rect">
            <a:avLst/>
          </a:prstGeom>
        </p:spPr>
      </p:pic>
      <p:pic>
        <p:nvPicPr>
          <p:cNvPr id="7" name="Рисунок 6" descr="SAM_35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2780928"/>
            <a:ext cx="2915816" cy="2186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Творческая деятельность.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4" name="Содержимое 3" descr="SAM_35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628800"/>
            <a:ext cx="2682966" cy="2012225"/>
          </a:xfrm>
        </p:spPr>
      </p:pic>
      <p:pic>
        <p:nvPicPr>
          <p:cNvPr id="5" name="Рисунок 4" descr="SAM_35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08165">
            <a:off x="422841" y="4070243"/>
            <a:ext cx="2520280" cy="1890210"/>
          </a:xfrm>
          <a:prstGeom prst="rect">
            <a:avLst/>
          </a:prstGeom>
        </p:spPr>
      </p:pic>
      <p:pic>
        <p:nvPicPr>
          <p:cNvPr id="6" name="Рисунок 5" descr="SAM_36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1538790"/>
            <a:ext cx="2880320" cy="2160240"/>
          </a:xfrm>
          <a:prstGeom prst="rect">
            <a:avLst/>
          </a:prstGeom>
        </p:spPr>
      </p:pic>
      <p:pic>
        <p:nvPicPr>
          <p:cNvPr id="7" name="Рисунок 6" descr="SAM_36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61448">
            <a:off x="6219085" y="4122584"/>
            <a:ext cx="2483768" cy="1862826"/>
          </a:xfrm>
          <a:prstGeom prst="rect">
            <a:avLst/>
          </a:prstGeom>
        </p:spPr>
      </p:pic>
      <p:pic>
        <p:nvPicPr>
          <p:cNvPr id="9" name="Рисунок 8" descr="мп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9872" y="3789040"/>
            <a:ext cx="2362416" cy="28175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2">
      <a:dk1>
        <a:srgbClr val="005828"/>
      </a:dk1>
      <a:lt1>
        <a:sysClr val="window" lastClr="FFFFFF"/>
      </a:lt1>
      <a:dk2>
        <a:srgbClr val="00843C"/>
      </a:dk2>
      <a:lt2>
        <a:srgbClr val="C00000"/>
      </a:lt2>
      <a:accent1>
        <a:srgbClr val="C00000"/>
      </a:accent1>
      <a:accent2>
        <a:srgbClr val="FF0000"/>
      </a:accent2>
      <a:accent3>
        <a:srgbClr val="FFC000"/>
      </a:accent3>
      <a:accent4>
        <a:srgbClr val="FFFF00"/>
      </a:accent4>
      <a:accent5>
        <a:srgbClr val="00B050"/>
      </a:accent5>
      <a:accent6>
        <a:srgbClr val="00B0F0"/>
      </a:accent6>
      <a:hlink>
        <a:srgbClr val="0070C0"/>
      </a:hlink>
      <a:folHlink>
        <a:srgbClr val="7030A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283</TotalTime>
  <Words>437</Words>
  <Application>Microsoft Office PowerPoint</Application>
  <PresentationFormat>Экран (4:3)</PresentationFormat>
  <Paragraphs>46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  МБДОУ «Детский сад № 21 с. Михайловское»</vt:lpstr>
      <vt:lpstr> Адаптация – от лат. «приспособляю» - это процесс приспособления организма к новым условиям. </vt:lpstr>
      <vt:lpstr>Уровни адаптации</vt:lpstr>
      <vt:lpstr> Различают три степени адаптации ребенка к дошкольному учреждению </vt:lpstr>
      <vt:lpstr>Этапы развития адаптации</vt:lpstr>
      <vt:lpstr>Подготовительный этап.</vt:lpstr>
      <vt:lpstr>Слайд 7</vt:lpstr>
      <vt:lpstr>Формирующий этап.</vt:lpstr>
      <vt:lpstr>Творческая деятельность.</vt:lpstr>
      <vt:lpstr>Двигательная деятельность.</vt:lpstr>
      <vt:lpstr>Сенсорные игры.</vt:lpstr>
      <vt:lpstr>Слайд 12</vt:lpstr>
      <vt:lpstr>Итоговый этап.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Компьютер</dc:creator>
  <cp:lastModifiedBy>User</cp:lastModifiedBy>
  <cp:revision>32</cp:revision>
  <dcterms:created xsi:type="dcterms:W3CDTF">2014-02-26T16:49:30Z</dcterms:created>
  <dcterms:modified xsi:type="dcterms:W3CDTF">2014-04-01T13:29:31Z</dcterms:modified>
</cp:coreProperties>
</file>